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352" r:id="rId2"/>
    <p:sldId id="363" r:id="rId3"/>
    <p:sldId id="365" r:id="rId4"/>
    <p:sldId id="367" r:id="rId5"/>
    <p:sldId id="362" r:id="rId6"/>
    <p:sldId id="368" r:id="rId7"/>
    <p:sldId id="364" r:id="rId8"/>
    <p:sldId id="361" r:id="rId9"/>
    <p:sldId id="359" r:id="rId10"/>
    <p:sldId id="370" r:id="rId11"/>
    <p:sldId id="371" r:id="rId12"/>
    <p:sldId id="369" r:id="rId13"/>
    <p:sldId id="356" r:id="rId14"/>
    <p:sldId id="366" r:id="rId15"/>
    <p:sldId id="360" r:id="rId16"/>
    <p:sldId id="372" r:id="rId17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D8F2"/>
    <a:srgbClr val="24C6EC"/>
    <a:srgbClr val="AC0000"/>
    <a:srgbClr val="FF8181"/>
    <a:srgbClr val="728E3A"/>
    <a:srgbClr val="639729"/>
    <a:srgbClr val="09FF78"/>
    <a:srgbClr val="CC0000"/>
    <a:srgbClr val="D4FAD2"/>
    <a:srgbClr val="AAF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115" autoAdjust="0"/>
    <p:restoredTop sz="88777" autoAdjust="0"/>
  </p:normalViewPr>
  <p:slideViewPr>
    <p:cSldViewPr>
      <p:cViewPr>
        <p:scale>
          <a:sx n="104" d="100"/>
          <a:sy n="104" d="100"/>
        </p:scale>
        <p:origin x="-1788" y="-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40AF8-300D-4B52-9E3B-5C0FD8B866A6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1765A-9CF1-4628-9072-8FE4086315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1899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2F1D-7E12-4E19-8C97-2877E8A773F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2FB5-5733-47FF-BD82-B8FC79F244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647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2F1D-7E12-4E19-8C97-2877E8A773F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2FB5-5733-47FF-BD82-B8FC79F244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8800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2F1D-7E12-4E19-8C97-2877E8A773F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2FB5-5733-47FF-BD82-B8FC79F244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370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2F1D-7E12-4E19-8C97-2877E8A773F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2FB5-5733-47FF-BD82-B8FC79F244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67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2F1D-7E12-4E19-8C97-2877E8A773F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2FB5-5733-47FF-BD82-B8FC79F244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881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2F1D-7E12-4E19-8C97-2877E8A773F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2FB5-5733-47FF-BD82-B8FC79F244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721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2F1D-7E12-4E19-8C97-2877E8A773F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2FB5-5733-47FF-BD82-B8FC79F244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690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2F1D-7E12-4E19-8C97-2877E8A773F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2FB5-5733-47FF-BD82-B8FC79F244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9421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2F1D-7E12-4E19-8C97-2877E8A773F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2FB5-5733-47FF-BD82-B8FC79F244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02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2F1D-7E12-4E19-8C97-2877E8A773F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2FB5-5733-47FF-BD82-B8FC79F244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8968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412F1D-7E12-4E19-8C97-2877E8A773F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82FB5-5733-47FF-BD82-B8FC79F244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078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412F1D-7E12-4E19-8C97-2877E8A773FD}" type="datetimeFigureOut">
              <a:rPr lang="ru-RU" smtClean="0"/>
              <a:pPr/>
              <a:t>15.04.2016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82FB5-5733-47FF-BD82-B8FC79F244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1494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33" name="Прямая со стрелкой 1032"/>
          <p:cNvCxnSpPr>
            <a:endCxn id="17" idx="2"/>
          </p:cNvCxnSpPr>
          <p:nvPr/>
        </p:nvCxnSpPr>
        <p:spPr>
          <a:xfrm>
            <a:off x="4481255" y="2421928"/>
            <a:ext cx="1710533" cy="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35" name="Прямая со стрелкой 1034"/>
          <p:cNvCxnSpPr>
            <a:endCxn id="21" idx="1"/>
          </p:cNvCxnSpPr>
          <p:nvPr/>
        </p:nvCxnSpPr>
        <p:spPr>
          <a:xfrm>
            <a:off x="4481255" y="2444571"/>
            <a:ext cx="1222650" cy="102641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29" name="Прямая со стрелкой 1028"/>
          <p:cNvCxnSpPr>
            <a:endCxn id="12" idx="1"/>
          </p:cNvCxnSpPr>
          <p:nvPr/>
        </p:nvCxnSpPr>
        <p:spPr>
          <a:xfrm>
            <a:off x="1288959" y="2865131"/>
            <a:ext cx="2413828" cy="1801983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024" name="Прямая со стрелкой 1023"/>
          <p:cNvCxnSpPr>
            <a:endCxn id="6" idx="2"/>
          </p:cNvCxnSpPr>
          <p:nvPr/>
        </p:nvCxnSpPr>
        <p:spPr>
          <a:xfrm flipV="1">
            <a:off x="1522187" y="2444571"/>
            <a:ext cx="2238988" cy="57019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6" name="Овал 5"/>
          <p:cNvSpPr/>
          <p:nvPr/>
        </p:nvSpPr>
        <p:spPr>
          <a:xfrm>
            <a:off x="3761175" y="1724491"/>
            <a:ext cx="1440160" cy="1440160"/>
          </a:xfrm>
          <a:prstGeom prst="ellipse">
            <a:avLst/>
          </a:prstGeom>
          <a:solidFill>
            <a:srgbClr val="A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Овал 1"/>
          <p:cNvSpPr/>
          <p:nvPr/>
        </p:nvSpPr>
        <p:spPr>
          <a:xfrm>
            <a:off x="453601" y="1988987"/>
            <a:ext cx="2160240" cy="216024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77637" y="2699775"/>
            <a:ext cx="151216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393 984,3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тыс.руб. 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8338" y="1144324"/>
            <a:ext cx="31041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>
                <a:solidFill>
                  <a:srgbClr val="C00000"/>
                </a:solidFill>
              </a:rPr>
              <a:t>Выделено префектуре </a:t>
            </a:r>
            <a:r>
              <a:rPr lang="ru-RU" sz="1600" b="1" dirty="0" smtClean="0">
                <a:solidFill>
                  <a:srgbClr val="C00000"/>
                </a:solidFill>
              </a:rPr>
              <a:t>ЦАО</a:t>
            </a:r>
            <a:br>
              <a:rPr lang="ru-RU" sz="1600" b="1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в соответствии </a:t>
            </a:r>
            <a:r>
              <a:rPr lang="ru-RU" sz="1600" b="1" dirty="0">
                <a:solidFill>
                  <a:srgbClr val="C00000"/>
                </a:solidFill>
              </a:rPr>
              <a:t>с  ППМ №849-ПП </a:t>
            </a:r>
            <a:r>
              <a:rPr lang="ru-RU" sz="1600" b="1" dirty="0" smtClean="0">
                <a:solidFill>
                  <a:srgbClr val="C00000"/>
                </a:solidFill>
              </a:rPr>
              <a:t/>
            </a:r>
            <a:br>
              <a:rPr lang="ru-RU" sz="1600" b="1" dirty="0" smtClean="0">
                <a:solidFill>
                  <a:srgbClr val="C00000"/>
                </a:solidFill>
              </a:rPr>
            </a:br>
            <a:r>
              <a:rPr lang="ru-RU" sz="1600" b="1" dirty="0" smtClean="0">
                <a:solidFill>
                  <a:srgbClr val="C00000"/>
                </a:solidFill>
              </a:rPr>
              <a:t>от </a:t>
            </a:r>
            <a:r>
              <a:rPr lang="ru-RU" sz="1600" b="1" dirty="0">
                <a:solidFill>
                  <a:srgbClr val="C00000"/>
                </a:solidFill>
              </a:rPr>
              <a:t>26.12.2012 г. </a:t>
            </a:r>
          </a:p>
        </p:txBody>
      </p:sp>
      <p:sp>
        <p:nvSpPr>
          <p:cNvPr id="12" name="Овал 11"/>
          <p:cNvSpPr/>
          <p:nvPr/>
        </p:nvSpPr>
        <p:spPr>
          <a:xfrm>
            <a:off x="3491880" y="4456207"/>
            <a:ext cx="1440160" cy="1440160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3843901" y="1752885"/>
            <a:ext cx="127470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 </a:t>
            </a:r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СМР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358 034,3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тыс.руб. 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89175" y="4527932"/>
            <a:ext cx="138747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111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ПСД</a:t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32 401,3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тыс.руб.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41244" y="1144324"/>
            <a:ext cx="558152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C00000"/>
                </a:solidFill>
              </a:rPr>
              <a:t>Сформированы адресные перечни объектов</a:t>
            </a:r>
            <a:endParaRPr lang="ru-RU" sz="1600" b="1" dirty="0">
              <a:solidFill>
                <a:srgbClr val="C000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6191788" y="1752885"/>
            <a:ext cx="1338085" cy="1338085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6317252" y="1723812"/>
            <a:ext cx="1087157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99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17 840,4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тыс.руб</a:t>
            </a: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21" name="Овал 20"/>
          <p:cNvSpPr/>
          <p:nvPr/>
        </p:nvSpPr>
        <p:spPr>
          <a:xfrm>
            <a:off x="5507947" y="3275023"/>
            <a:ext cx="1338086" cy="133808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6594680" y="3819715"/>
            <a:ext cx="257006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Территории общего</a:t>
            </a:r>
            <a:b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пользования, территории, </a:t>
            </a:r>
            <a:b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прилегающие к объектам </a:t>
            </a:r>
            <a:b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жилой застройки</a:t>
            </a:r>
            <a:endParaRPr lang="ru-RU" sz="1600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7486212" y="2185477"/>
            <a:ext cx="147974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Объекты УДС</a:t>
            </a:r>
            <a:endParaRPr lang="ru-RU" sz="16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5568490" y="3228114"/>
            <a:ext cx="1217000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101 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объект</a:t>
            </a: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340 193,9</a:t>
            </a:r>
            <a:b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тыс.руб</a:t>
            </a:r>
            <a:r>
              <a:rPr lang="ru-RU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sz="2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4" name="Прямая со стрелкой 53"/>
          <p:cNvCxnSpPr>
            <a:stCxn id="2" idx="4"/>
            <a:endCxn id="1048" idx="0"/>
          </p:cNvCxnSpPr>
          <p:nvPr/>
        </p:nvCxnSpPr>
        <p:spPr>
          <a:xfrm>
            <a:off x="1533721" y="4149227"/>
            <a:ext cx="0" cy="1027060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  <a:effectLst/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048" name="Овал 1047"/>
          <p:cNvSpPr/>
          <p:nvPr/>
        </p:nvSpPr>
        <p:spPr>
          <a:xfrm>
            <a:off x="913046" y="5176287"/>
            <a:ext cx="1241350" cy="1241350"/>
          </a:xfrm>
          <a:prstGeom prst="ellipse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3" name="TextBox 1052"/>
          <p:cNvSpPr txBox="1"/>
          <p:nvPr/>
        </p:nvSpPr>
        <p:spPr>
          <a:xfrm>
            <a:off x="996145" y="5326201"/>
            <a:ext cx="1052084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Остаток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3 548,7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тыс.руб.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55" name="Прямоугольник 1054"/>
          <p:cNvSpPr/>
          <p:nvPr/>
        </p:nvSpPr>
        <p:spPr>
          <a:xfrm>
            <a:off x="1533721" y="564358"/>
            <a:ext cx="76102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Информация о распределении средств, выделенных по </a:t>
            </a:r>
            <a:b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ППМ </a:t>
            </a:r>
            <a:r>
              <a:rPr lang="ru-RU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№849-ПП от 26.12.2012 г. </a:t>
            </a:r>
          </a:p>
        </p:txBody>
      </p:sp>
    </p:spTree>
    <p:extLst>
      <p:ext uri="{BB962C8B-B14F-4D97-AF65-F5344CB8AC3E}">
        <p14:creationId xmlns:p14="http://schemas.microsoft.com/office/powerpoint/2010/main" val="412576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844" y="1622029"/>
            <a:ext cx="311078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Черниговский пер.</a:t>
            </a:r>
            <a:br>
              <a:rPr lang="ru-RU" dirty="0" smtClean="0"/>
            </a:br>
            <a:r>
              <a:rPr lang="ru-RU" sz="1600" dirty="0" smtClean="0"/>
              <a:t>(обустройство пешеходной зоны)</a:t>
            </a:r>
            <a:endParaRPr lang="ru-RU" sz="1600" dirty="0"/>
          </a:p>
        </p:txBody>
      </p:sp>
      <p:pic>
        <p:nvPicPr>
          <p:cNvPr id="7173" name="Picture 5" descr="C:\Users\mutyevep\Desktop\849-ПП ход работ\Ликсутов\ЗМСК\Черник2\WP_0000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844" y="2490931"/>
            <a:ext cx="4377382" cy="328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946425" y="1622029"/>
            <a:ext cx="311078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Овчинниковский</a:t>
            </a:r>
            <a:r>
              <a:rPr lang="ru-RU" dirty="0" smtClean="0"/>
              <a:t> пер.</a:t>
            </a:r>
            <a:br>
              <a:rPr lang="ru-RU" dirty="0" smtClean="0"/>
            </a:br>
            <a:r>
              <a:rPr lang="ru-RU" sz="1600" dirty="0" smtClean="0"/>
              <a:t>(обустройство пешеходной зоны)</a:t>
            </a:r>
            <a:endParaRPr lang="ru-RU" sz="1600" dirty="0"/>
          </a:p>
        </p:txBody>
      </p:sp>
      <p:pic>
        <p:nvPicPr>
          <p:cNvPr id="7174" name="Picture 6" descr="C:\Users\mutyevep\Desktop\849-ПП ход работ\Ликсутов\ЗМСК\Овчинъ\WP_000044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7494" y="2498362"/>
            <a:ext cx="4357564" cy="3268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25324" y="1129280"/>
            <a:ext cx="8909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Обустройство </a:t>
            </a:r>
            <a:r>
              <a:rPr lang="en-US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 пешеходных переулков (по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проектам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ДТиРТИ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города Москвы)</a:t>
            </a:r>
          </a:p>
        </p:txBody>
      </p:sp>
    </p:spTree>
    <p:extLst>
      <p:ext uri="{BB962C8B-B14F-4D97-AF65-F5344CB8AC3E}">
        <p14:creationId xmlns:p14="http://schemas.microsoft.com/office/powerpoint/2010/main" val="470678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0" name="Picture 2" descr="C:\Users\mutyevep\Desktop\849-ПП ход работ\Ликсутов\Хамовники\3-й Обыденский пер\После\DSC_049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063955"/>
            <a:ext cx="5189645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4844" y="1300118"/>
            <a:ext cx="311078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3й </a:t>
            </a:r>
            <a:r>
              <a:rPr lang="ru-RU" dirty="0" err="1" smtClean="0"/>
              <a:t>Обыденский</a:t>
            </a:r>
            <a:r>
              <a:rPr lang="ru-RU" dirty="0" smtClean="0"/>
              <a:t> пер.</a:t>
            </a:r>
            <a:br>
              <a:rPr lang="ru-RU" dirty="0" smtClean="0"/>
            </a:br>
            <a:r>
              <a:rPr lang="ru-RU" sz="1600" dirty="0" smtClean="0"/>
              <a:t>(обустройство пешеходной зоны)</a:t>
            </a:r>
            <a:endParaRPr lang="ru-RU" sz="1600" dirty="0"/>
          </a:p>
        </p:txBody>
      </p:sp>
      <p:pic>
        <p:nvPicPr>
          <p:cNvPr id="1026" name="Picture 2" descr="C:\Users\mutyevep\Desktop\849-ПП ход работ\Ликсутов\Хамовники\3-й Обыденский пер\После\DSC_049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2063955"/>
            <a:ext cx="2535224" cy="3816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952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39653" y="1465121"/>
            <a:ext cx="186980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Б. Татарский </a:t>
            </a:r>
            <a:r>
              <a:rPr lang="ru-RU" dirty="0" smtClean="0"/>
              <a:t>пер.</a:t>
            </a:r>
            <a:br>
              <a:rPr lang="ru-RU" dirty="0" smtClean="0"/>
            </a:br>
            <a:r>
              <a:rPr lang="ru-RU" sz="1600" dirty="0" smtClean="0"/>
              <a:t>(устройство ИДН)</a:t>
            </a:r>
            <a:endParaRPr lang="ru-RU" sz="1600" dirty="0"/>
          </a:p>
        </p:txBody>
      </p:sp>
      <p:pic>
        <p:nvPicPr>
          <p:cNvPr id="5122" name="Picture 2" descr="C:\Users\mutyevep\Desktop\849-ПП ход работ\Ликсутов\!Дирекция\Б. Татарский пер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53" y="2156629"/>
            <a:ext cx="2886715" cy="4309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utyevep\Desktop\849-ПП ход работ\Ликсутов\!Дирекция\Колокольников пер.д.2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156629"/>
            <a:ext cx="5664629" cy="318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275856" y="1533100"/>
            <a:ext cx="5043175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Колокольников</a:t>
            </a:r>
            <a:r>
              <a:rPr lang="ru-RU" dirty="0" smtClean="0"/>
              <a:t> пер., д.22</a:t>
            </a:r>
            <a:br>
              <a:rPr lang="ru-RU" dirty="0" smtClean="0"/>
            </a:br>
            <a:r>
              <a:rPr lang="ru-RU" sz="1600" dirty="0" smtClean="0"/>
              <a:t>(понижение бортового камня у пешеходного перехода)</a:t>
            </a:r>
            <a:endParaRPr lang="ru-RU" sz="1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5324" y="1129280"/>
            <a:ext cx="8909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Локальные мероприятия на УДС 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1329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291912"/>
            <a:ext cx="4089004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/>
              <a:t>М.Трехсвятительский</a:t>
            </a:r>
            <a:r>
              <a:rPr lang="ru-RU" dirty="0"/>
              <a:t> </a:t>
            </a:r>
            <a:r>
              <a:rPr lang="ru-RU" dirty="0" smtClean="0"/>
              <a:t>пер.д.2</a:t>
            </a:r>
            <a:br>
              <a:rPr lang="ru-RU" dirty="0" smtClean="0"/>
            </a:br>
            <a:r>
              <a:rPr lang="ru-RU" sz="1600" dirty="0" smtClean="0"/>
              <a:t>(Понижение борта </a:t>
            </a:r>
            <a:r>
              <a:rPr lang="ru-RU" sz="1600" dirty="0"/>
              <a:t>у пешеходного </a:t>
            </a:r>
            <a:r>
              <a:rPr lang="ru-RU" sz="1600" dirty="0" smtClean="0"/>
              <a:t>перехода)</a:t>
            </a:r>
            <a:endParaRPr lang="ru-RU" dirty="0"/>
          </a:p>
          <a:p>
            <a:endParaRPr lang="ru-RU" dirty="0"/>
          </a:p>
        </p:txBody>
      </p:sp>
      <p:pic>
        <p:nvPicPr>
          <p:cNvPr id="2053" name="Picture 5" descr="C:\Users\mutyevep\Desktop\849-ПП ход работ\Ликсутов\!Дирекция\c89921ff4fa1ad79da29d4b98573705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1916832"/>
            <a:ext cx="7488832" cy="421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0084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Users\mutyevep\Desktop\849-ПП ход работ\Ликсутов\!Дирекция\Монетчиковский 6-й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93367"/>
            <a:ext cx="3716476" cy="398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79512" y="1373287"/>
            <a:ext cx="2738891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Монетчиковский</a:t>
            </a:r>
            <a:r>
              <a:rPr lang="ru-RU" dirty="0" smtClean="0"/>
              <a:t> пер., д.6</a:t>
            </a:r>
            <a:br>
              <a:rPr lang="ru-RU" dirty="0" smtClean="0"/>
            </a:br>
            <a:r>
              <a:rPr lang="ru-RU" sz="1600" dirty="0" smtClean="0"/>
              <a:t>(перенос ИДН)</a:t>
            </a:r>
            <a:endParaRPr lang="ru-RU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139952" y="1373287"/>
            <a:ext cx="500404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Б. </a:t>
            </a:r>
            <a:r>
              <a:rPr lang="ru-RU" dirty="0" err="1" smtClean="0"/>
              <a:t>Сухаревский</a:t>
            </a:r>
            <a:r>
              <a:rPr lang="ru-RU" dirty="0" smtClean="0"/>
              <a:t> пер., д.15</a:t>
            </a:r>
            <a:br>
              <a:rPr lang="ru-RU" dirty="0" smtClean="0"/>
            </a:br>
            <a:r>
              <a:rPr lang="ru-RU" sz="1600" dirty="0" smtClean="0"/>
              <a:t>(понижение бортового камня у пешеходного </a:t>
            </a:r>
            <a:br>
              <a:rPr lang="ru-RU" sz="1600" dirty="0" smtClean="0"/>
            </a:br>
            <a:r>
              <a:rPr lang="ru-RU" sz="1600" dirty="0" smtClean="0"/>
              <a:t>перехода)</a:t>
            </a:r>
            <a:endParaRPr lang="ru-RU" sz="1600" dirty="0"/>
          </a:p>
        </p:txBody>
      </p:sp>
      <p:pic>
        <p:nvPicPr>
          <p:cNvPr id="13" name="Picture 5" descr="C:\Users\mutyevep\Desktop\849-ПП ход работ\Ликсутов\!Дирекция\Б.Сухаревский пер.д.1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940" y="2235061"/>
            <a:ext cx="4732540" cy="3849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2175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25324" y="1129280"/>
            <a:ext cx="8909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Благоустройство территорий общего пользования, территорий, прилегающих к объектам жилой застройки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460" y="2421085"/>
            <a:ext cx="2606547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Воронцовская</a:t>
            </a:r>
            <a:r>
              <a:rPr lang="ru-RU" dirty="0" smtClean="0"/>
              <a:t> </a:t>
            </a:r>
            <a:r>
              <a:rPr lang="ru-RU" dirty="0"/>
              <a:t>ул., </a:t>
            </a:r>
            <a:r>
              <a:rPr lang="ru-RU" dirty="0" smtClean="0"/>
              <a:t>д.19Б </a:t>
            </a:r>
            <a:br>
              <a:rPr lang="ru-RU" dirty="0" smtClean="0"/>
            </a:br>
            <a:r>
              <a:rPr lang="ru-RU" sz="1600" dirty="0" smtClean="0"/>
              <a:t>(Ремонт АБП)</a:t>
            </a:r>
            <a:endParaRPr lang="ru-RU" dirty="0"/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8" name="Picture 3" descr="C:\Users\mutyevep\Desktop\849-ПП ход работ\Ликсутов\Таганский\IMG_5696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4" y="3146706"/>
            <a:ext cx="4404041" cy="2946787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04030" y="1752738"/>
            <a:ext cx="677351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Произведена замена и </a:t>
            </a:r>
            <a:r>
              <a:rPr lang="ru-RU" dirty="0"/>
              <a:t>устройство АБП </a:t>
            </a:r>
            <a:r>
              <a:rPr lang="ru-RU" dirty="0" smtClean="0"/>
              <a:t>на площади </a:t>
            </a:r>
            <a:r>
              <a:rPr lang="ru-RU" b="1" dirty="0" smtClean="0">
                <a:solidFill>
                  <a:srgbClr val="C00000"/>
                </a:solidFill>
              </a:rPr>
              <a:t>78 </a:t>
            </a:r>
            <a:r>
              <a:rPr lang="ru-RU" b="1" dirty="0">
                <a:solidFill>
                  <a:srgbClr val="C00000"/>
                </a:solidFill>
              </a:rPr>
              <a:t>593 </a:t>
            </a:r>
            <a:r>
              <a:rPr lang="ru-RU" b="1" dirty="0" err="1">
                <a:solidFill>
                  <a:srgbClr val="C00000"/>
                </a:solidFill>
              </a:rPr>
              <a:t>кв.м</a:t>
            </a:r>
            <a:r>
              <a:rPr lang="ru-RU" b="1" dirty="0" smtClean="0">
                <a:solidFill>
                  <a:srgbClr val="C00000"/>
                </a:solidFill>
              </a:rPr>
              <a:t>.</a:t>
            </a:r>
            <a:r>
              <a:rPr lang="ru-RU" dirty="0" smtClean="0"/>
              <a:t>, устроено </a:t>
            </a:r>
            <a:r>
              <a:rPr lang="ru-RU" b="1" dirty="0" smtClean="0">
                <a:solidFill>
                  <a:srgbClr val="C00000"/>
                </a:solidFill>
              </a:rPr>
              <a:t>1 958 м/мест.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" name="Picture 3" descr="C:\Users\mutyevep\Desktop\849-ПП ход работ\Ликсутов\Арбат\Фото дворов 3 транш\Новинский 1_2\IMAG393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603" y="3158120"/>
            <a:ext cx="4419937" cy="2923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/>
          <p:cNvSpPr txBox="1"/>
          <p:nvPr/>
        </p:nvSpPr>
        <p:spPr>
          <a:xfrm>
            <a:off x="4572794" y="2421085"/>
            <a:ext cx="364471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Новинский </a:t>
            </a:r>
            <a:r>
              <a:rPr lang="ru-RU" dirty="0" smtClean="0"/>
              <a:t>б-р, д. 1- 2</a:t>
            </a:r>
            <a:br>
              <a:rPr lang="ru-RU" dirty="0" smtClean="0"/>
            </a:br>
            <a:r>
              <a:rPr lang="ru-RU" sz="1600" dirty="0" smtClean="0"/>
              <a:t>(Устройство АБП, устройство парковки)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204562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3050" y="1412776"/>
            <a:ext cx="317606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Б.Афанасьевский</a:t>
            </a:r>
            <a:r>
              <a:rPr lang="ru-RU" dirty="0" smtClean="0"/>
              <a:t> пер., д.35-37</a:t>
            </a:r>
            <a:br>
              <a:rPr lang="ru-RU" dirty="0" smtClean="0"/>
            </a:br>
            <a:r>
              <a:rPr lang="ru-RU" sz="1600" dirty="0" smtClean="0"/>
              <a:t>(устройство парковки)</a:t>
            </a:r>
            <a:endParaRPr lang="ru-RU" sz="1600" dirty="0"/>
          </a:p>
        </p:txBody>
      </p:sp>
      <p:pic>
        <p:nvPicPr>
          <p:cNvPr id="13" name="Picture 2" descr="C:\Users\mutyevep\Desktop\849-ПП ход работ\Ликсутов\Арбат\Фото дворов 3 транш\Б.Афанасьевский35-37\IMAG396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09" y="2032276"/>
            <a:ext cx="3096344" cy="4277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C:\Users\mutyevep\Desktop\849-ПП ход работ\Ликсутов\Арбат\Фото дворов 3 транш\М. Каковинский 1-8\IMAG317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1188" y="2032276"/>
            <a:ext cx="5522005" cy="31223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461188" y="1422772"/>
            <a:ext cx="288957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М. </a:t>
            </a:r>
            <a:r>
              <a:rPr lang="ru-RU" dirty="0" err="1" smtClean="0"/>
              <a:t>Каковинский</a:t>
            </a:r>
            <a:r>
              <a:rPr lang="ru-RU" dirty="0" smtClean="0"/>
              <a:t> пер., д. 1-8</a:t>
            </a:r>
            <a:br>
              <a:rPr lang="ru-RU" dirty="0" smtClean="0"/>
            </a:br>
            <a:r>
              <a:rPr lang="ru-RU" sz="1600" dirty="0"/>
              <a:t>(устройство парковки</a:t>
            </a:r>
            <a:r>
              <a:rPr lang="ru-RU" sz="1600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4370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075" name="Picture 3" descr="C:\Users\mutyevep\Desktop\849-ПП ход работ\Ликсутов\Тверской\Новая папка (2)\ОРУЖЕЙНый 23,25\ОРУЖЕЙНый 23,25\IMG_2015_10_16_15_37_-16171132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73" y="2370499"/>
            <a:ext cx="4896442" cy="293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mutyevep\Desktop\849-ПП ход работ\Ликсутов\Тверской\Новая папка (2)\ОРУЖЕЙНый 23,25\ОРУЖЕЙНый 23,25\IMG_2015_10_16_15_36_1864851499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370500"/>
            <a:ext cx="4790117" cy="2930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9512" y="1268760"/>
            <a:ext cx="273549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Оружейный пер., д. 23/25</a:t>
            </a:r>
            <a:br>
              <a:rPr lang="ru-RU" dirty="0" smtClean="0"/>
            </a:br>
            <a:r>
              <a:rPr lang="ru-RU" sz="1600" dirty="0" smtClean="0"/>
              <a:t>(Ремонт АБП)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388495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268760"/>
            <a:ext cx="235583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Тверская-Ямская, д.11</a:t>
            </a:r>
            <a:br>
              <a:rPr lang="ru-RU" dirty="0" smtClean="0"/>
            </a:br>
            <a:r>
              <a:rPr lang="ru-RU" sz="1600" dirty="0" smtClean="0"/>
              <a:t>(Ремонт АБП)</a:t>
            </a:r>
            <a:endParaRPr lang="ru-RU" sz="1600" dirty="0"/>
          </a:p>
        </p:txBody>
      </p:sp>
      <p:pic>
        <p:nvPicPr>
          <p:cNvPr id="4098" name="Picture 2" descr="C:\Users\mutyevep\Desktop\849-ПП ход работ\Ликсутов\Тверской\Новая папка (2)\тверская-ямская 11\тверская-ямская 11\IMG_2015_10_11_17_04_-213781026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438" y="2276872"/>
            <a:ext cx="5619131" cy="31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mutyevep\Desktop\849-ПП ход работ\Ликсутов\Тверской\Новая папка (2)\тверская-ямская 13\тверская-ямская 13\IMG_122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794" y="2276872"/>
            <a:ext cx="4428358" cy="3177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572794" y="1268760"/>
            <a:ext cx="240873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Тверская-Ямская, д. 13</a:t>
            </a:r>
            <a:br>
              <a:rPr lang="ru-RU" dirty="0" smtClean="0"/>
            </a:br>
            <a:r>
              <a:rPr lang="ru-RU" sz="1600" dirty="0" smtClean="0"/>
              <a:t>(Ремонт АБП)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541389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7" name="Прямоугольник 16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268760"/>
            <a:ext cx="269875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Б. Ордынка, д.31/12 стр.1</a:t>
            </a:r>
            <a:br>
              <a:rPr lang="ru-RU" dirty="0" smtClean="0"/>
            </a:br>
            <a:r>
              <a:rPr lang="ru-RU" sz="1600" dirty="0" smtClean="0"/>
              <a:t>(Ремонт АБП)</a:t>
            </a:r>
            <a:endParaRPr lang="ru-RU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200936" y="1178583"/>
            <a:ext cx="2249270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 smtClean="0"/>
              <a:t>Весковский</a:t>
            </a:r>
            <a:r>
              <a:rPr lang="ru-RU" dirty="0" smtClean="0"/>
              <a:t> пер., д. 3</a:t>
            </a:r>
            <a:br>
              <a:rPr lang="ru-RU" dirty="0" smtClean="0"/>
            </a:br>
            <a:r>
              <a:rPr lang="ru-RU" sz="1600" dirty="0" smtClean="0"/>
              <a:t>(Ремонт АБП)</a:t>
            </a:r>
            <a:endParaRPr lang="ru-RU" sz="1600" dirty="0"/>
          </a:p>
        </p:txBody>
      </p:sp>
      <p:pic>
        <p:nvPicPr>
          <p:cNvPr id="5122" name="Picture 2" descr="C:\Users\mutyevep\Desktop\849-ПП ход работ\Ликсутов\ЗМСК\IMG1358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17" y="1884314"/>
            <a:ext cx="2921915" cy="4471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mutyevep\Desktop\849-ПП ход работ\Ликсутов\Тверской\Новая папка\весковский 3\IMG_2015_10_16_14_16_-126440797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9" y="1884313"/>
            <a:ext cx="5832648" cy="3563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377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 descr="C:\Users\mutyevep\Desktop\849-ПП ход работ\Ликсутов\Хамовники\Фрунз.наб.52\После\DSC_047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37" y="3065944"/>
            <a:ext cx="4395311" cy="3129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55962" y="242267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err="1" smtClean="0"/>
              <a:t>Фрунзенская</a:t>
            </a:r>
            <a:r>
              <a:rPr lang="ru-RU" dirty="0" smtClean="0"/>
              <a:t> наб., д.52</a:t>
            </a:r>
            <a:br>
              <a:rPr lang="ru-RU" dirty="0" smtClean="0"/>
            </a:br>
            <a:r>
              <a:rPr lang="ru-RU" sz="1600" dirty="0" smtClean="0"/>
              <a:t>(устройство  детской площадки)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5324" y="1129280"/>
            <a:ext cx="89097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Благоустройство территорий общего пользования, территорий, прилегающих к объектам жилой застройки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176" y="1700808"/>
            <a:ext cx="9145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Произведена замена </a:t>
            </a:r>
            <a:r>
              <a:rPr lang="ru-RU" b="1" dirty="0" smtClean="0">
                <a:solidFill>
                  <a:srgbClr val="C00000"/>
                </a:solidFill>
              </a:rPr>
              <a:t>364 </a:t>
            </a:r>
            <a:r>
              <a:rPr lang="ru-RU" dirty="0" smtClean="0"/>
              <a:t>МАФ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dirty="0" smtClean="0"/>
              <a:t>на детских площадках и межквартальных игровых городках</a:t>
            </a:r>
            <a:r>
              <a:rPr lang="en-US" dirty="0" smtClean="0"/>
              <a:t>.</a:t>
            </a:r>
          </a:p>
          <a:p>
            <a:r>
              <a:rPr lang="ru-RU" dirty="0" smtClean="0"/>
              <a:t>Отремонтировано </a:t>
            </a:r>
            <a:r>
              <a:rPr lang="ru-RU" b="1" dirty="0" smtClean="0">
                <a:solidFill>
                  <a:srgbClr val="C00000"/>
                </a:solidFill>
              </a:rPr>
              <a:t>52 504 </a:t>
            </a:r>
            <a:r>
              <a:rPr lang="ru-RU" b="1" dirty="0" err="1" smtClean="0">
                <a:solidFill>
                  <a:srgbClr val="C00000"/>
                </a:solidFill>
              </a:rPr>
              <a:t>кв.м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r>
              <a:rPr lang="ru-RU" dirty="0" smtClean="0"/>
              <a:t>газонов, установлено </a:t>
            </a:r>
            <a:r>
              <a:rPr lang="ru-RU" b="1" dirty="0" smtClean="0">
                <a:solidFill>
                  <a:srgbClr val="C00000"/>
                </a:solidFill>
              </a:rPr>
              <a:t>13 946 </a:t>
            </a:r>
            <a:r>
              <a:rPr lang="ru-RU" b="1" dirty="0" err="1" smtClean="0">
                <a:solidFill>
                  <a:srgbClr val="C00000"/>
                </a:solidFill>
              </a:rPr>
              <a:t>пог.м</a:t>
            </a:r>
            <a:r>
              <a:rPr lang="ru-RU" b="1" dirty="0" smtClean="0">
                <a:solidFill>
                  <a:srgbClr val="C00000"/>
                </a:solidFill>
              </a:rPr>
              <a:t>. </a:t>
            </a:r>
            <a:r>
              <a:rPr lang="ru-RU" dirty="0" smtClean="0"/>
              <a:t>ограждений.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895791" y="2421942"/>
            <a:ext cx="300229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Переведеновский</a:t>
            </a:r>
            <a:r>
              <a:rPr lang="ru-RU" dirty="0"/>
              <a:t> </a:t>
            </a:r>
            <a:r>
              <a:rPr lang="ru-RU" dirty="0" err="1"/>
              <a:t>пер</a:t>
            </a:r>
            <a:r>
              <a:rPr lang="ru-RU" dirty="0" err="1" smtClean="0"/>
              <a:t>.,д</a:t>
            </a:r>
            <a:r>
              <a:rPr lang="ru-RU" dirty="0" smtClean="0"/>
              <a:t>. 6А</a:t>
            </a:r>
            <a:br>
              <a:rPr lang="ru-RU" dirty="0" smtClean="0"/>
            </a:br>
            <a:r>
              <a:rPr lang="ru-RU" sz="1600" dirty="0" smtClean="0"/>
              <a:t>(устройство детской площадки)</a:t>
            </a:r>
            <a:endParaRPr lang="ru-RU" dirty="0"/>
          </a:p>
        </p:txBody>
      </p:sp>
      <p:pic>
        <p:nvPicPr>
          <p:cNvPr id="14" name="Picture 2" descr="C:\Users\mutyevep\Desktop\849-ПП ход работ\Ликсутов\Басманный\24-10-2015_19-17-50\Переведеновский пер. 6а\Переведеновский пер. 6а\image-24-10-15-16-50-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599" y="3065944"/>
            <a:ext cx="412845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3744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052" name="Picture 4" descr="C:\Users\mutyevep\Desktop\849-ПП ход работ\Ликсутов\Басманный\24-10-2015_19-17-50\Посланников пер 3-5\Посланников пер 3-5\image-24-10-15-15-36-7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425" y="2060847"/>
            <a:ext cx="2705487" cy="3653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mutyevep\Desktop\849-ПП ход работ\Ликсутов\Басманный\24-10-2015_19-17-50\Посланников пер 3-5\Посланников пер 3-5\image-24-10-15-15-36-3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9944" y="2065908"/>
            <a:ext cx="2736304" cy="3648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mutyevep\Desktop\849-ПП ход работ\Ликсутов\Басманный\24-10-2015_19-17-50\Посланников пер 3-5\Посланников пер 3-5\image-24-10-15-15-36-4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8282" y="2060848"/>
            <a:ext cx="2728052" cy="3637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57346" y="1340768"/>
            <a:ext cx="7354962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Посланников пер. 3-5 </a:t>
            </a:r>
            <a:br>
              <a:rPr lang="ru-RU" dirty="0" smtClean="0"/>
            </a:br>
            <a:r>
              <a:rPr lang="ru-RU" sz="1600" dirty="0" smtClean="0"/>
              <a:t>(ремонт АБП, устройство площадки тихого отдыха, устройство детской площадки)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8188026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4653466" y="1292106"/>
            <a:ext cx="300229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err="1"/>
              <a:t>Переведеновский</a:t>
            </a:r>
            <a:r>
              <a:rPr lang="ru-RU" dirty="0"/>
              <a:t> </a:t>
            </a:r>
            <a:r>
              <a:rPr lang="ru-RU" dirty="0" err="1"/>
              <a:t>пер</a:t>
            </a:r>
            <a:r>
              <a:rPr lang="ru-RU" dirty="0" err="1" smtClean="0"/>
              <a:t>.,д</a:t>
            </a:r>
            <a:r>
              <a:rPr lang="ru-RU" dirty="0" smtClean="0"/>
              <a:t>. 6А</a:t>
            </a:r>
            <a:br>
              <a:rPr lang="ru-RU" dirty="0" smtClean="0"/>
            </a:br>
            <a:r>
              <a:rPr lang="ru-RU" sz="1600" dirty="0" smtClean="0"/>
              <a:t>(устройство парковки)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66986" y="1292106"/>
            <a:ext cx="2989536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3-я </a:t>
            </a:r>
            <a:r>
              <a:rPr lang="ru-RU" dirty="0" err="1" smtClean="0"/>
              <a:t>Фрунзенская</a:t>
            </a:r>
            <a:r>
              <a:rPr lang="ru-RU" dirty="0" smtClean="0"/>
              <a:t> наб., д.6</a:t>
            </a:r>
            <a:br>
              <a:rPr lang="ru-RU" dirty="0" smtClean="0"/>
            </a:br>
            <a:r>
              <a:rPr lang="ru-RU" sz="1600" dirty="0" smtClean="0"/>
              <a:t>(устройство детской площадки) </a:t>
            </a:r>
            <a:endParaRPr lang="ru-RU" sz="1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8194" name="Picture 2" descr="C:\Users\mutyevep\Desktop\849-ПП ход работ\Ликсутов\Хамовники\3 Фрунз.6\После\DSC_044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986" y="2124712"/>
            <a:ext cx="4405808" cy="324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mutyevep\Desktop\849-ПП ход работ\Ликсутов\Тверской\Новая папка\краснопролетарская ул 9\IMG_20151016_10310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8762" y="2112012"/>
            <a:ext cx="4348272" cy="326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32236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6147" name="Picture 3" descr="C:\Users\mutyevep\Desktop\849-ПП ход работ\Ликсутов\Краснос\Русаковская ул., 9, 11 (3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96" y="1959219"/>
            <a:ext cx="6099596" cy="3807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166986" y="1292106"/>
            <a:ext cx="29895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err="1"/>
              <a:t>Русаковская</a:t>
            </a:r>
            <a:r>
              <a:rPr lang="ru-RU" sz="2000" dirty="0"/>
              <a:t> ул., 9, </a:t>
            </a:r>
            <a:r>
              <a:rPr lang="ru-RU" sz="2000" dirty="0" smtClean="0"/>
              <a:t>11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(устройство детской площадки) </a:t>
            </a:r>
            <a:endParaRPr lang="ru-RU" sz="1600" dirty="0"/>
          </a:p>
        </p:txBody>
      </p:sp>
      <p:pic>
        <p:nvPicPr>
          <p:cNvPr id="6148" name="Picture 4" descr="C:\Users\mutyevep\Desktop\849-ПП ход работ\Ликсутов\Хамовники\Комсом.пр., 37.14\После\DSC_08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959219"/>
            <a:ext cx="2526407" cy="380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877144" y="1292105"/>
            <a:ext cx="3266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Комсомольский пр., д.37/14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(устройство детской площадки) 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469782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78300"/>
            <a:ext cx="9145588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5761"/>
            <a:ext cx="864096" cy="86409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1533721" y="825968"/>
            <a:ext cx="76102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Примеры выполненных работ</a:t>
            </a:r>
            <a:endParaRPr lang="ru-RU" sz="1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2515" y="1292106"/>
            <a:ext cx="3032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/>
              <a:t>Ковров пер., д.4, корп.1, </a:t>
            </a:r>
            <a:r>
              <a:rPr lang="ru-RU" sz="2000" dirty="0" smtClean="0"/>
              <a:t>2</a:t>
            </a:r>
            <a:br>
              <a:rPr lang="ru-RU" sz="2000" dirty="0" smtClean="0"/>
            </a:br>
            <a:r>
              <a:rPr lang="ru-RU" sz="1600" dirty="0" smtClean="0"/>
              <a:t>(устройство детской площадки) 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5877144" y="1292105"/>
            <a:ext cx="32668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/>
              <a:t>Комсомольский пр., д.15/17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1600" dirty="0" smtClean="0"/>
              <a:t>(устройство детской площадки) </a:t>
            </a: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15" y="2084736"/>
            <a:ext cx="5391691" cy="3936551"/>
          </a:xfrm>
          <a:prstGeom prst="rect">
            <a:avLst/>
          </a:prstGeom>
        </p:spPr>
      </p:pic>
      <p:pic>
        <p:nvPicPr>
          <p:cNvPr id="7170" name="Picture 2" descr="C:\Users\mutyevep\Desktop\849-ПП ход работ\Ликсутов\Хамовники\Комсом.15, 17\После\DSC_043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8634" y="2084737"/>
            <a:ext cx="4021954" cy="393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5184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4416</TotalTime>
  <Words>283</Words>
  <Application>Microsoft Office PowerPoint</Application>
  <PresentationFormat>Экран (4:3)</PresentationFormat>
  <Paragraphs>61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Мутьев Евгений Петрович</dc:creator>
  <cp:lastModifiedBy>Мехри Ромина Насимовна</cp:lastModifiedBy>
  <cp:revision>1224</cp:revision>
  <cp:lastPrinted>2015-07-13T18:10:18Z</cp:lastPrinted>
  <dcterms:created xsi:type="dcterms:W3CDTF">2014-04-28T08:58:36Z</dcterms:created>
  <dcterms:modified xsi:type="dcterms:W3CDTF">2016-04-15T07:12:36Z</dcterms:modified>
</cp:coreProperties>
</file>